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58" r:id="rId1"/>
  </p:sldMasterIdLst>
  <p:notesMasterIdLst>
    <p:notesMasterId r:id="rId2"/>
  </p:notesMasterIdLst>
  <p:sldIdLst>
    <p:sldId id="256" r:id="rId3"/>
  </p:sldIdLst>
  <p:sldSz cx="9144000" cy="6858000" type="screen4x3"/>
  <p:notesSz cx="10018713" cy="68881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C69FF03A-DF0C-4845-94BB-EF2385AD676B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2700" cmpd="sng">
              <a:solidFill>
                <a:schemeClr val="accent1"/>
              </a:solidFill>
            </a:ln>
          </a:top>
          <a:bottom>
            <a:ln w="2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 w="10000" cmpd="sng">
              <a:solidFill>
                <a:schemeClr val="accent1"/>
              </a:solidFill>
            </a:ln>
          </a:top>
          <a:bottom>
            <a:ln w="10000" cmpd="sng">
              <a:solidFill>
                <a:schemeClr val="accent1"/>
              </a:solidFill>
            </a:ln>
          </a:bottom>
        </a:tcBdr>
        <a:fill>
          <a:solidFill>
            <a:schemeClr val="accent1">
              <a:alpha val="20000"/>
              <a:tint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2655" autoAdjust="0"/>
    <p:restoredTop sz="94660"/>
  </p:normalViewPr>
  <p:slideViewPr>
    <p:cSldViewPr>
      <p:cViewPr varScale="1">
        <p:scale>
          <a:sx n="100" d="100"/>
          <a:sy n="100" d="100"/>
        </p:scale>
        <p:origin x="2682" y="60"/>
      </p:cViewPr>
      <p:guideLst>
        <p:guide orient="horz" pos="2149"/>
        <p:guide pos="28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69"/>
        <p:guide pos="3153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4341443" cy="345604"/>
          </a:xfrm>
          <a:prstGeom prst="rect">
            <a:avLst/>
          </a:prstGeom>
        </p:spPr>
        <p:txBody>
          <a:bodyPr vert="horz" lIns="96601" tIns="48301" rIns="96601" bIns="48301"/>
          <a:lstStyle>
            <a:lvl1pPr algn="l">
              <a:defRPr sz="13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74953" y="0"/>
            <a:ext cx="4341443" cy="345604"/>
          </a:xfrm>
          <a:prstGeom prst="rect">
            <a:avLst/>
          </a:prstGeom>
        </p:spPr>
        <p:txBody>
          <a:bodyPr vert="horz" lIns="96601" tIns="48301" rIns="96601" bIns="48301"/>
          <a:lstStyle>
            <a:lvl1pPr algn="r">
              <a:defRPr sz="1300"/>
            </a:lvl1pPr>
          </a:lstStyle>
          <a:p>
            <a:pPr lvl="0">
              <a:defRPr/>
            </a:pPr>
            <a:fld id="{5D27E626-A3A5-458B-AD07-155C47E951CE}" type="datetime1">
              <a:rPr lang="ko-KR" altLang="en-US"/>
              <a:pPr lvl="0">
                <a:defRPr/>
              </a:pPr>
              <a:t>2025-02-07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460220" y="861157"/>
            <a:ext cx="3098272" cy="2323704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1" tIns="48301" rIns="96601" bIns="48301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01872" y="3314928"/>
            <a:ext cx="8014970" cy="2712214"/>
          </a:xfrm>
          <a:prstGeom prst="rect">
            <a:avLst/>
          </a:prstGeom>
        </p:spPr>
        <p:txBody>
          <a:bodyPr vert="horz" lIns="96601" tIns="48301" rIns="96601" bIns="48301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1443" cy="345603"/>
          </a:xfrm>
          <a:prstGeom prst="rect">
            <a:avLst/>
          </a:prstGeom>
        </p:spPr>
        <p:txBody>
          <a:bodyPr vert="horz" lIns="96601" tIns="48301" rIns="96601" bIns="48301" anchor="b"/>
          <a:lstStyle>
            <a:lvl1pPr algn="l">
              <a:defRPr sz="13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74953" y="6542560"/>
            <a:ext cx="4341443" cy="345603"/>
          </a:xfrm>
          <a:prstGeom prst="rect">
            <a:avLst/>
          </a:prstGeom>
        </p:spPr>
        <p:txBody>
          <a:bodyPr vert="horz" lIns="96601" tIns="48301" rIns="96601" bIns="48301" anchor="b"/>
          <a:lstStyle>
            <a:lvl1pPr algn="r">
              <a:defRPr sz="1300"/>
            </a:lvl1pPr>
          </a:lstStyle>
          <a:p>
            <a:pPr lvl="0">
              <a:defRPr/>
            </a:pPr>
            <a:fld id="{D30F2E39-0395-446D-8A14-C7584E5473E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 userDrawn="1"/>
        </p:nvSpPr>
        <p:spPr>
          <a:xfrm>
            <a:off x="0" y="-24292"/>
            <a:ext cx="9143999" cy="1253981"/>
          </a:xfrm>
          <a:prstGeom prst="rect">
            <a:avLst/>
          </a:prstGeom>
          <a:solidFill>
            <a:srgbClr val="2c4f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9" name="직사각형 28"/>
          <p:cNvSpPr/>
          <p:nvPr userDrawn="1"/>
        </p:nvSpPr>
        <p:spPr>
          <a:xfrm>
            <a:off x="-2297" y="138439"/>
            <a:ext cx="4056961" cy="363248"/>
          </a:xfrm>
          <a:prstGeom prst="rect">
            <a:avLst/>
          </a:prstGeom>
          <a:solidFill>
            <a:schemeClr val="tx1">
              <a:alpha val="5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>
              <a:latin typeface="한컴 윤고딕 230"/>
              <a:ea typeface="한컴 윤고딕 230"/>
            </a:endParaRPr>
          </a:p>
        </p:txBody>
      </p:sp>
      <p:cxnSp>
        <p:nvCxnSpPr>
          <p:cNvPr id="31" name="직선 연결선 30"/>
          <p:cNvCxnSpPr/>
          <p:nvPr/>
        </p:nvCxnSpPr>
        <p:spPr>
          <a:xfrm>
            <a:off x="6518627" y="1068753"/>
            <a:ext cx="26253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그룹 32"/>
          <p:cNvGrpSpPr/>
          <p:nvPr userDrawn="1"/>
        </p:nvGrpSpPr>
        <p:grpSpPr>
          <a:xfrm rot="0">
            <a:off x="6396201" y="4995409"/>
            <a:ext cx="2745046" cy="286654"/>
            <a:chOff x="4797152" y="7279989"/>
            <a:chExt cx="2058786" cy="414060"/>
          </a:xfrm>
        </p:grpSpPr>
        <p:sp>
          <p:nvSpPr>
            <p:cNvPr id="34" name="직사각형 33"/>
            <p:cNvSpPr/>
            <p:nvPr/>
          </p:nvSpPr>
          <p:spPr>
            <a:xfrm>
              <a:off x="4797152" y="7279989"/>
              <a:ext cx="1873992" cy="3686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ko-KR" altLang="en-US" sz="2000">
                  <a:solidFill>
                    <a:srgbClr val="273d85"/>
                  </a:solidFill>
                  <a:latin typeface="한컴 윤고딕 230"/>
                  <a:ea typeface="한컴 윤고딕 230"/>
                </a:rPr>
                <a:t>외래 일정</a:t>
              </a:r>
              <a:endParaRPr lang="ko-KR" altLang="en-US" sz="2000">
                <a:solidFill>
                  <a:srgbClr val="273d85"/>
                </a:solidFill>
                <a:latin typeface="한컴 윤고딕 230"/>
                <a:ea typeface="한컴 윤고딕 230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5027139" y="7694049"/>
              <a:ext cx="1828799" cy="0"/>
            </a:xfrm>
            <a:prstGeom prst="line">
              <a:avLst/>
            </a:prstGeom>
            <a:solidFill>
              <a:srgbClr val="6281be"/>
            </a:solidFill>
            <a:ln w="12700">
              <a:solidFill>
                <a:srgbClr val="273d85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그룹 35"/>
          <p:cNvGrpSpPr/>
          <p:nvPr userDrawn="1"/>
        </p:nvGrpSpPr>
        <p:grpSpPr>
          <a:xfrm rot="0">
            <a:off x="6421822" y="1542310"/>
            <a:ext cx="2722176" cy="303190"/>
            <a:chOff x="4981946" y="2550754"/>
            <a:chExt cx="2041633" cy="437945"/>
          </a:xfrm>
        </p:grpSpPr>
        <p:sp>
          <p:nvSpPr>
            <p:cNvPr id="37" name="직사각형 36"/>
            <p:cNvSpPr/>
            <p:nvPr/>
          </p:nvSpPr>
          <p:spPr>
            <a:xfrm>
              <a:off x="4981946" y="2550754"/>
              <a:ext cx="1873992" cy="3686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ko-KR" altLang="en-US" sz="2000">
                  <a:solidFill>
                    <a:srgbClr val="a3b5d9"/>
                  </a:solidFill>
                  <a:latin typeface="한컴 윤고딕 230"/>
                  <a:ea typeface="한컴 윤고딕 230"/>
                </a:rPr>
                <a:t>전문 분야</a:t>
              </a:r>
              <a:endParaRPr lang="ko-KR" altLang="en-US" sz="2000">
                <a:solidFill>
                  <a:srgbClr val="a3b5d9"/>
                </a:solidFill>
                <a:latin typeface="한컴 윤고딕 230"/>
                <a:ea typeface="한컴 윤고딕 230"/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5194780" y="2988699"/>
              <a:ext cx="1828799" cy="0"/>
            </a:xfrm>
            <a:prstGeom prst="line">
              <a:avLst/>
            </a:prstGeom>
            <a:solidFill>
              <a:srgbClr val="6281be"/>
            </a:solidFill>
            <a:ln w="12700">
              <a:solidFill>
                <a:srgbClr val="a3b5d9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/>
          <p:cNvGrpSpPr/>
          <p:nvPr userDrawn="1"/>
        </p:nvGrpSpPr>
        <p:grpSpPr>
          <a:xfrm rot="0">
            <a:off x="6474251" y="2880630"/>
            <a:ext cx="2669747" cy="310816"/>
            <a:chOff x="5027138" y="4844792"/>
            <a:chExt cx="2002312" cy="448957"/>
          </a:xfrm>
        </p:grpSpPr>
        <p:sp>
          <p:nvSpPr>
            <p:cNvPr id="41" name="직사각형 40"/>
            <p:cNvSpPr/>
            <p:nvPr/>
          </p:nvSpPr>
          <p:spPr>
            <a:xfrm>
              <a:off x="5027138" y="4844792"/>
              <a:ext cx="1828800" cy="3686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ko-KR" altLang="en-US" sz="2000">
                  <a:solidFill>
                    <a:srgbClr val="6281be"/>
                  </a:solidFill>
                  <a:latin typeface="한컴 윤고딕 230"/>
                  <a:ea typeface="한컴 윤고딕 230"/>
                </a:rPr>
                <a:t>주요 경력</a:t>
              </a:r>
              <a:endParaRPr lang="ko-KR" altLang="en-US" sz="2000">
                <a:solidFill>
                  <a:srgbClr val="6281be"/>
                </a:solidFill>
                <a:latin typeface="한컴 윤고딕 230"/>
                <a:ea typeface="한컴 윤고딕 230"/>
              </a:endParaRPr>
            </a:p>
          </p:txBody>
        </p:sp>
        <p:cxnSp>
          <p:nvCxnSpPr>
            <p:cNvPr id="43" name="직선 연결선 42"/>
            <p:cNvCxnSpPr/>
            <p:nvPr/>
          </p:nvCxnSpPr>
          <p:spPr>
            <a:xfrm>
              <a:off x="5200651" y="5293749"/>
              <a:ext cx="1828799" cy="0"/>
            </a:xfrm>
            <a:prstGeom prst="line">
              <a:avLst/>
            </a:prstGeom>
            <a:solidFill>
              <a:srgbClr val="6281be"/>
            </a:solidFill>
            <a:ln w="12700">
              <a:solidFill>
                <a:srgbClr val="6281be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4" name="표 43"/>
          <p:cNvGraphicFramePr>
            <a:graphicFrameLocks noGrp="1"/>
          </p:cNvGraphicFramePr>
          <p:nvPr userDrawn="1"/>
        </p:nvGraphicFramePr>
        <p:xfrm>
          <a:off x="137374" y="5391048"/>
          <a:ext cx="8959262" cy="1653016"/>
        </p:xfrm>
        <a:graphic>
          <a:graphicData uri="http://schemas.openxmlformats.org/drawingml/2006/table">
            <a:tbl>
              <a:tblPr>
                <a:effectLst/>
                <a:tableStyleId>{BDBED569-4797-4DF1-A0F4-6AAB3CD982D8}</a:tableStyleId>
              </a:tblPr>
              <a:tblGrid>
                <a:gridCol w="1493210"/>
                <a:gridCol w="1493210"/>
                <a:gridCol w="1493210"/>
                <a:gridCol w="1493210"/>
                <a:gridCol w="1493210"/>
                <a:gridCol w="1493210"/>
              </a:tblGrid>
              <a:tr h="576923"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b="1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3b5d9"/>
                    </a:solidFill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kern="0" spc="0">
                          <a:solidFill>
                            <a:srgbClr val="3b568d"/>
                          </a:solidFill>
                          <a:effectLst/>
                        </a:rPr>
                        <a:t>월</a:t>
                      </a:r>
                      <a:endParaRPr lang="ko-KR" altLang="en-US" sz="1600" b="1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3b5d9"/>
                    </a:solidFill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kern="0" spc="0">
                          <a:solidFill>
                            <a:srgbClr val="3b568d"/>
                          </a:solidFill>
                          <a:effectLst/>
                        </a:rPr>
                        <a:t>화</a:t>
                      </a:r>
                      <a:endParaRPr lang="ko-KR" altLang="en-US" sz="1600" b="1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3b5d9"/>
                    </a:solidFill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kern="0" spc="0">
                          <a:solidFill>
                            <a:srgbClr val="3b568d"/>
                          </a:solidFill>
                          <a:effectLst/>
                        </a:rPr>
                        <a:t>수</a:t>
                      </a:r>
                      <a:endParaRPr lang="ko-KR" altLang="en-US" sz="1600" b="1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3b5d9"/>
                    </a:solidFill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kern="0" spc="0">
                          <a:solidFill>
                            <a:srgbClr val="3b568d"/>
                          </a:solidFill>
                          <a:effectLst/>
                        </a:rPr>
                        <a:t>목</a:t>
                      </a:r>
                      <a:endParaRPr lang="ko-KR" altLang="en-US" sz="1600" b="1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3b5d9"/>
                    </a:solidFill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600" b="1" kern="0" spc="0">
                          <a:solidFill>
                            <a:srgbClr val="3b568d"/>
                          </a:solidFill>
                          <a:effectLst/>
                        </a:rPr>
                        <a:t>금</a:t>
                      </a:r>
                      <a:endParaRPr lang="ko-KR" altLang="en-US" sz="1600" b="1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3b5d9"/>
                    </a:solidFill>
                  </a:tcPr>
                </a:tc>
              </a:tr>
              <a:tr h="538046"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kern="0" spc="0">
                          <a:solidFill>
                            <a:srgbClr val="3b568d"/>
                          </a:solidFill>
                          <a:effectLst/>
                        </a:rPr>
                        <a:t>오 전</a:t>
                      </a:r>
                      <a:endParaRPr lang="ko-KR" altLang="en-US" sz="1500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8046"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500" kern="0" spc="0">
                          <a:solidFill>
                            <a:srgbClr val="3b568d"/>
                          </a:solidFill>
                          <a:effectLst/>
                        </a:rPr>
                        <a:t>오 후</a:t>
                      </a:r>
                      <a:endParaRPr lang="ko-KR" altLang="en-US" sz="1500" kern="0" spc="0">
                        <a:solidFill>
                          <a:srgbClr val="3b568d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lIns="60611" tIns="16757" rIns="60611" bIns="1675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500" kern="0" spc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612" marR="60612" marT="16757" marB="16757" anchor="ctr">
                    <a:lnL w="12700" cmpd="sng">
                      <a:noFill/>
                    </a:lnL>
                    <a:lnR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4667a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7" name="텍스트 개체 틀 46"/>
          <p:cNvSpPr>
            <a:spLocks noGrp="1"/>
          </p:cNvSpPr>
          <p:nvPr>
            <p:ph type="body" sz="quarter" idx="13" hasCustomPrompt="1"/>
          </p:nvPr>
        </p:nvSpPr>
        <p:spPr>
          <a:xfrm>
            <a:off x="57681" y="193676"/>
            <a:ext cx="3937000" cy="2527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한컴 윤고딕 240"/>
                <a:ea typeface="한컴 윤고딕 240"/>
              </a:defRPr>
            </a:lvl1pPr>
          </a:lstStyle>
          <a:p>
            <a:pPr lvl="0">
              <a:defRPr/>
            </a:pPr>
            <a:r>
              <a:rPr lang="ko-KR" altLang="en-US"/>
              <a:t>진료과 전문의</a:t>
            </a:r>
            <a:endParaRPr lang="ko-KR" altLang="en-US"/>
          </a:p>
        </p:txBody>
      </p:sp>
      <p:sp>
        <p:nvSpPr>
          <p:cNvPr id="49" name="텍스트 개체 틀 48"/>
          <p:cNvSpPr>
            <a:spLocks noGrp="1"/>
          </p:cNvSpPr>
          <p:nvPr>
            <p:ph type="body" sz="quarter" idx="14" hasCustomPrompt="1"/>
          </p:nvPr>
        </p:nvSpPr>
        <p:spPr>
          <a:xfrm>
            <a:off x="3994682" y="500061"/>
            <a:ext cx="2748451" cy="6148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>
                <a:solidFill>
                  <a:schemeClr val="bg1"/>
                </a:solidFill>
                <a:latin typeface="한컴 윤고딕 240"/>
                <a:ea typeface="한컴 윤고딕 240"/>
              </a:defRPr>
            </a:lvl1pPr>
          </a:lstStyle>
          <a:p>
            <a:pPr lvl="0">
              <a:defRPr/>
            </a:pPr>
            <a:r>
              <a:rPr lang="ko-KR" altLang="en-US"/>
              <a:t>이름</a:t>
            </a:r>
            <a:endParaRPr lang="ko-KR" altLang="en-US"/>
          </a:p>
        </p:txBody>
      </p:sp>
      <p:sp>
        <p:nvSpPr>
          <p:cNvPr id="53" name="텍스트 개체 틀 52"/>
          <p:cNvSpPr>
            <a:spLocks noGrp="1"/>
          </p:cNvSpPr>
          <p:nvPr>
            <p:ph type="body" sz="quarter" idx="15"/>
          </p:nvPr>
        </p:nvSpPr>
        <p:spPr>
          <a:xfrm>
            <a:off x="6641389" y="866138"/>
            <a:ext cx="2499859" cy="20554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>마스터 텍스트</a:t>
            </a:r>
            <a:endParaRPr lang="ko-KR" altLang="en-US"/>
          </a:p>
        </p:txBody>
      </p:sp>
      <p:sp>
        <p:nvSpPr>
          <p:cNvPr id="55" name="텍스트 개체 틀 54"/>
          <p:cNvSpPr>
            <a:spLocks noGrp="1"/>
          </p:cNvSpPr>
          <p:nvPr>
            <p:ph type="body" sz="quarter" idx="16" hasCustomPrompt="1"/>
          </p:nvPr>
        </p:nvSpPr>
        <p:spPr>
          <a:xfrm>
            <a:off x="5293769" y="1914960"/>
            <a:ext cx="3456383" cy="1012356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defRPr>
            </a:lvl1pPr>
          </a:lstStyle>
          <a:p>
            <a:pPr lvl="0">
              <a:defRPr/>
            </a:pPr>
            <a:r>
              <a:rPr lang="ko-KR" altLang="en-US" sz="1400">
                <a:solidFill>
                  <a:schemeClr val="tx1">
                    <a:lumMod val="50000"/>
                    <a:lumOff val="50000"/>
                  </a:schemeClr>
                </a:solidFill>
              </a:rPr>
              <a:t>내용</a:t>
            </a:r>
            <a:endParaRPr lang="en-US" altLang="ko-KR" sz="14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텍스트 개체 틀 54"/>
          <p:cNvSpPr>
            <a:spLocks noGrp="1"/>
          </p:cNvSpPr>
          <p:nvPr>
            <p:ph type="body" sz="quarter" idx="17" hasCustomPrompt="1"/>
          </p:nvPr>
        </p:nvSpPr>
        <p:spPr>
          <a:xfrm>
            <a:off x="5293769" y="3297781"/>
            <a:ext cx="3456383" cy="1596806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defRPr>
            </a:lvl1pPr>
          </a:lstStyle>
          <a:p>
            <a:pPr lvl="0">
              <a:defRPr/>
            </a:pPr>
            <a:r>
              <a:rPr lang="ko-KR" altLang="en-US" sz="1400">
                <a:solidFill>
                  <a:schemeClr val="tx1">
                    <a:lumMod val="50000"/>
                    <a:lumOff val="50000"/>
                  </a:schemeClr>
                </a:solidFill>
              </a:rPr>
              <a:t>내용</a:t>
            </a:r>
            <a:endParaRPr lang="en-US" altLang="ko-KR" sz="14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그룹 2"/>
          <p:cNvGrpSpPr/>
          <p:nvPr userDrawn="1"/>
        </p:nvGrpSpPr>
        <p:grpSpPr>
          <a:xfrm rot="0">
            <a:off x="3089388" y="6446177"/>
            <a:ext cx="2965218" cy="393797"/>
            <a:chOff x="2072024" y="9311146"/>
            <a:chExt cx="2223914" cy="568819"/>
          </a:xfrm>
        </p:grpSpPr>
        <p:sp>
          <p:nvSpPr>
            <p:cNvPr id="45" name="TextBox 44"/>
            <p:cNvSpPr txBox="1"/>
            <p:nvPr userDrawn="1"/>
          </p:nvSpPr>
          <p:spPr>
            <a:xfrm>
              <a:off x="2557288" y="9345483"/>
              <a:ext cx="1738647" cy="12830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dist">
                <a:defRPr/>
              </a:pPr>
              <a:r>
                <a:rPr lang="ko-KR" altLang="en-US" sz="1050">
                  <a:solidFill>
                    <a:srgbClr val="273d85"/>
                  </a:solidFill>
                  <a:latin typeface="나눔스퀘어"/>
                  <a:ea typeface="나눔스퀘어"/>
                </a:rPr>
                <a:t>환자를 최우선으로 생각하는 </a:t>
              </a:r>
              <a:endParaRPr lang="ko-KR" altLang="en-US" sz="1050">
                <a:solidFill>
                  <a:srgbClr val="273d85"/>
                </a:solidFill>
                <a:latin typeface="나눔스퀘어"/>
                <a:ea typeface="나눔스퀘어"/>
              </a:endParaRPr>
            </a:p>
            <a:p>
              <a:pPr algn="dist">
                <a:defRPr/>
              </a:pPr>
              <a:r>
                <a:rPr lang="ko-KR" altLang="en-US" sz="1600">
                  <a:solidFill>
                    <a:srgbClr val="273d85"/>
                  </a:solidFill>
                  <a:latin typeface="나눔스퀘어 ExtraBold"/>
                  <a:ea typeface="나눔스퀘어 ExtraBold"/>
                </a:rPr>
                <a:t>국군수도병원</a:t>
              </a:r>
              <a:endParaRPr lang="ko-KR" altLang="en-US" sz="1600">
                <a:solidFill>
                  <a:srgbClr val="273d85"/>
                </a:solidFill>
                <a:latin typeface="나눔스퀘어 ExtraBold"/>
                <a:ea typeface="나눔스퀘어 ExtraBold"/>
              </a:endParaRPr>
            </a:p>
          </p:txBody>
        </p:sp>
        <p:pic>
          <p:nvPicPr>
            <p:cNvPr id="2" name="그림 1"/>
            <p:cNvPicPr>
              <a:picLocks noChangeAspect="1"/>
            </p:cNvPicPr>
            <p:nvPr userDrawn="1"/>
          </p:nvPicPr>
          <p:blipFill rotWithShape="1">
            <a:blip r:embed="rId2"/>
            <a:stretch>
              <a:fillRect/>
            </a:stretch>
          </p:blipFill>
          <p:spPr>
            <a:xfrm>
              <a:off x="2072024" y="9311146"/>
              <a:ext cx="531255" cy="568819"/>
            </a:xfrm>
            <a:prstGeom prst="rect">
              <a:avLst/>
            </a:prstGeom>
          </p:spPr>
        </p:pic>
      </p:grpSp>
      <p:sp>
        <p:nvSpPr>
          <p:cNvPr id="23" name="그림 개체 틀 6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1223230"/>
            <a:ext cx="4860030" cy="405215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의료진 사진 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 userDrawn="1"/>
        </p:nvSpPr>
        <p:spPr>
          <a:xfrm>
            <a:off x="12730" y="0"/>
            <a:ext cx="9143999" cy="1689831"/>
          </a:xfrm>
          <a:prstGeom prst="rect">
            <a:avLst/>
          </a:prstGeom>
          <a:solidFill>
            <a:srgbClr val="2c4f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6" name="직사각형 45"/>
          <p:cNvSpPr/>
          <p:nvPr userDrawn="1"/>
        </p:nvSpPr>
        <p:spPr>
          <a:xfrm>
            <a:off x="-2297" y="138439"/>
            <a:ext cx="4056961" cy="645366"/>
          </a:xfrm>
          <a:prstGeom prst="rect">
            <a:avLst/>
          </a:prstGeom>
          <a:solidFill>
            <a:schemeClr val="tx1">
              <a:alpha val="5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>
              <a:latin typeface="한컴 윤고딕 230"/>
              <a:ea typeface="한컴 윤고딕 230"/>
            </a:endParaRPr>
          </a:p>
        </p:txBody>
      </p:sp>
      <p:cxnSp>
        <p:nvCxnSpPr>
          <p:cNvPr id="47" name="직선 연결선 46"/>
          <p:cNvCxnSpPr/>
          <p:nvPr userDrawn="1"/>
        </p:nvCxnSpPr>
        <p:spPr>
          <a:xfrm>
            <a:off x="6518627" y="1068753"/>
            <a:ext cx="26253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텍스트 개체 틀 46"/>
          <p:cNvSpPr>
            <a:spLocks noGrp="1"/>
          </p:cNvSpPr>
          <p:nvPr>
            <p:ph type="body" sz="quarter" idx="13" hasCustomPrompt="1"/>
          </p:nvPr>
        </p:nvSpPr>
        <p:spPr>
          <a:xfrm>
            <a:off x="57681" y="193676"/>
            <a:ext cx="3937000" cy="230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한컴 윤고딕 240"/>
                <a:ea typeface="한컴 윤고딕 240"/>
              </a:defRPr>
            </a:lvl1pPr>
          </a:lstStyle>
          <a:p>
            <a:pPr lvl="0">
              <a:defRPr/>
            </a:pPr>
            <a:r>
              <a:rPr lang="ko-KR" altLang="en-US"/>
              <a:t>치과 군무원</a:t>
            </a:r>
            <a:endParaRPr lang="ko-KR" altLang="en-US"/>
          </a:p>
        </p:txBody>
      </p:sp>
      <p:sp>
        <p:nvSpPr>
          <p:cNvPr id="60" name="텍스트 개체 틀 48"/>
          <p:cNvSpPr>
            <a:spLocks noGrp="1"/>
          </p:cNvSpPr>
          <p:nvPr>
            <p:ph type="body" sz="quarter" idx="14" hasCustomPrompt="1"/>
          </p:nvPr>
        </p:nvSpPr>
        <p:spPr>
          <a:xfrm>
            <a:off x="3994682" y="500061"/>
            <a:ext cx="2748451" cy="116547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>
                <a:solidFill>
                  <a:schemeClr val="bg1"/>
                </a:solidFill>
                <a:latin typeface="한컴 윤고딕 240"/>
                <a:ea typeface="한컴 윤고딕 240"/>
              </a:defRPr>
            </a:lvl1pPr>
          </a:lstStyle>
          <a:p>
            <a:pPr lvl="0">
              <a:defRPr/>
            </a:pPr>
            <a:r>
              <a:rPr lang="ko-KR" altLang="en-US"/>
              <a:t>임현주</a:t>
            </a:r>
            <a:endParaRPr lang="ko-KR" altLang="en-US"/>
          </a:p>
        </p:txBody>
      </p:sp>
      <p:sp>
        <p:nvSpPr>
          <p:cNvPr id="61" name="텍스트 개체 틀 52"/>
          <p:cNvSpPr>
            <a:spLocks noGrp="1"/>
          </p:cNvSpPr>
          <p:nvPr>
            <p:ph type="body" sz="quarter" idx="15" hasCustomPrompt="1"/>
          </p:nvPr>
        </p:nvSpPr>
        <p:spPr>
          <a:xfrm>
            <a:off x="6641389" y="1254914"/>
            <a:ext cx="2499859" cy="410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>
              <a:defRPr/>
            </a:pPr>
            <a:r>
              <a:rPr lang="en-US" altLang="ko-KR"/>
              <a:t>Hong Jin sun</a:t>
            </a:r>
            <a:endParaRPr lang="en-US" altLang="ko-KR"/>
          </a:p>
        </p:txBody>
      </p:sp>
      <p:sp>
        <p:nvSpPr>
          <p:cNvPr id="65" name="그림 개체 틀 64"/>
          <p:cNvSpPr>
            <a:spLocks noGrp="1"/>
          </p:cNvSpPr>
          <p:nvPr>
            <p:ph type="pic" sz="quarter" idx="18" hasCustomPrompt="1"/>
          </p:nvPr>
        </p:nvSpPr>
        <p:spPr>
          <a:xfrm>
            <a:off x="700249" y="1780474"/>
            <a:ext cx="3513235" cy="405215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의료진 사진 </a:t>
            </a:r>
            <a:endParaRPr lang="ko-KR" altLang="en-US"/>
          </a:p>
        </p:txBody>
      </p:sp>
      <p:grpSp>
        <p:nvGrpSpPr>
          <p:cNvPr id="68" name="그룹 67"/>
          <p:cNvGrpSpPr/>
          <p:nvPr userDrawn="1"/>
        </p:nvGrpSpPr>
        <p:grpSpPr>
          <a:xfrm rot="0">
            <a:off x="6054373" y="4475588"/>
            <a:ext cx="3089636" cy="391873"/>
            <a:chOff x="4706357" y="2422647"/>
            <a:chExt cx="2317228" cy="566044"/>
          </a:xfrm>
        </p:grpSpPr>
        <p:sp>
          <p:nvSpPr>
            <p:cNvPr id="69" name="직사각형 68"/>
            <p:cNvSpPr/>
            <p:nvPr/>
          </p:nvSpPr>
          <p:spPr>
            <a:xfrm>
              <a:off x="4969068" y="2422647"/>
              <a:ext cx="1873992" cy="3686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ko-KR" altLang="en-US" sz="2000">
                  <a:solidFill>
                    <a:srgbClr val="a3b5d9"/>
                  </a:solidFill>
                  <a:latin typeface="한컴 윤고딕 230"/>
                  <a:ea typeface="한컴 윤고딕 230"/>
                </a:rPr>
                <a:t>직책</a:t>
              </a:r>
              <a:endParaRPr lang="ko-KR" altLang="en-US" sz="2000">
                <a:solidFill>
                  <a:srgbClr val="a3b5d9"/>
                </a:solidFill>
                <a:latin typeface="한컴 윤고딕 230"/>
                <a:ea typeface="한컴 윤고딕 230"/>
              </a:endParaRPr>
            </a:p>
          </p:txBody>
        </p:sp>
        <p:cxnSp>
          <p:nvCxnSpPr>
            <p:cNvPr id="70" name="직선 연결선 69"/>
            <p:cNvCxnSpPr/>
            <p:nvPr/>
          </p:nvCxnSpPr>
          <p:spPr>
            <a:xfrm>
              <a:off x="4706357" y="2988690"/>
              <a:ext cx="2317228" cy="0"/>
            </a:xfrm>
            <a:prstGeom prst="line">
              <a:avLst/>
            </a:prstGeom>
            <a:solidFill>
              <a:srgbClr val="6281be"/>
            </a:solidFill>
            <a:ln w="12700">
              <a:solidFill>
                <a:srgbClr val="a3b5d9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텍스트 개체 틀 54"/>
          <p:cNvSpPr>
            <a:spLocks noGrp="1"/>
          </p:cNvSpPr>
          <p:nvPr>
            <p:ph type="body" sz="quarter" idx="16" hasCustomPrompt="1"/>
          </p:nvPr>
        </p:nvSpPr>
        <p:spPr>
          <a:xfrm>
            <a:off x="5446922" y="5143350"/>
            <a:ext cx="3456383" cy="566466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defRPr>
            </a:lvl1pPr>
          </a:lstStyle>
          <a:p>
            <a:pPr lvl="0">
              <a:defRPr/>
            </a:pPr>
            <a:r>
              <a:rPr lang="ko-KR" altLang="en-US"/>
              <a:t>치과위생사</a:t>
            </a:r>
            <a:endParaRPr lang="ko-KR" altLang="en-US"/>
          </a:p>
        </p:txBody>
      </p:sp>
      <p:sp>
        <p:nvSpPr>
          <p:cNvPr id="23" name="TextBox 22"/>
          <p:cNvSpPr txBox="1"/>
          <p:nvPr userDrawn="1"/>
        </p:nvSpPr>
        <p:spPr>
          <a:xfrm>
            <a:off x="3646365" y="6025667"/>
            <a:ext cx="3264736" cy="6679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ko-KR" altLang="en-US" sz="1050">
                <a:solidFill>
                  <a:srgbClr val="273d85"/>
                </a:solidFill>
                <a:latin typeface="나눔스퀘어"/>
                <a:ea typeface="나눔스퀘어"/>
              </a:rPr>
              <a:t>환자를 최우선으로 생각하는 </a:t>
            </a:r>
            <a:endParaRPr lang="ko-KR" altLang="en-US" sz="1050">
              <a:solidFill>
                <a:srgbClr val="273d85"/>
              </a:solidFill>
              <a:latin typeface="나눔스퀘어"/>
              <a:ea typeface="나눔스퀘어"/>
            </a:endParaRPr>
          </a:p>
          <a:p>
            <a:pPr algn="dist">
              <a:defRPr/>
            </a:pPr>
            <a:r>
              <a:rPr lang="ko-KR" altLang="en-US" sz="1600">
                <a:solidFill>
                  <a:srgbClr val="273d85"/>
                </a:solidFill>
                <a:latin typeface="나눔스퀘어 ExtraBold"/>
                <a:ea typeface="나눔스퀘어 ExtraBold"/>
              </a:rPr>
              <a:t>국군수도치과병원</a:t>
            </a:r>
            <a:endParaRPr lang="ko-KR" altLang="en-US" sz="1600">
              <a:solidFill>
                <a:srgbClr val="273d85"/>
              </a:solidFill>
              <a:latin typeface="나눔스퀘어 ExtraBold"/>
              <a:ea typeface="나눔스퀘어 ExtraBold"/>
            </a:endParaRPr>
          </a:p>
        </p:txBody>
      </p:sp>
      <p:pic>
        <p:nvPicPr>
          <p:cNvPr id="79" name="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2717759" y="5976222"/>
            <a:ext cx="770010" cy="783760"/>
          </a:xfrm>
          <a:prstGeom prst="rect">
            <a:avLst/>
          </a:prstGeom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14835" y="8648096"/>
            <a:ext cx="3802570" cy="496768"/>
          </a:xfrm>
        </p:spPr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2024-01-22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5568051" y="8648096"/>
            <a:ext cx="5160632" cy="49676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1679332" y="8648096"/>
            <a:ext cx="3802570" cy="496768"/>
          </a:xfrm>
        </p:spPr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sp>
        <p:nvSpPr>
          <p:cNvPr id="8" name="직사각형 45"/>
          <p:cNvSpPr/>
          <p:nvPr userDrawn="1"/>
        </p:nvSpPr>
        <p:spPr>
          <a:xfrm>
            <a:off x="-2297" y="138439"/>
            <a:ext cx="4056961" cy="645366"/>
          </a:xfrm>
          <a:prstGeom prst="rect">
            <a:avLst/>
          </a:prstGeom>
          <a:solidFill>
            <a:srgbClr val="000000">
              <a:alpha val="50980"/>
            </a:srgbClr>
          </a:solidFill>
          <a:ln w="12700" cap="flat" cmpd="sng" algn="ctr">
            <a:noFill/>
            <a:prstDash val="solid"/>
            <a:miter/>
          </a:ln>
          <a:effectLst/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<a:solidFill>
                <a:srgbClr val="ffffff"/>
              </a:solidFill>
              <a:latin typeface="한컴 윤고딕 230"/>
              <a:ea typeface="한컴 윤고딕 230"/>
            </a:endParaRPr>
          </a:p>
        </p:txBody>
      </p:sp>
      <p:sp>
        <p:nvSpPr>
          <p:cNvPr id="9" name="직사각형 44"/>
          <p:cNvSpPr/>
          <p:nvPr userDrawn="1"/>
        </p:nvSpPr>
        <p:spPr>
          <a:xfrm>
            <a:off x="0" y="0"/>
            <a:ext cx="6497024" cy="783808"/>
          </a:xfrm>
          <a:prstGeom prst="rect">
            <a:avLst/>
          </a:prstGeom>
          <a:solidFill>
            <a:srgbClr val="2c4f76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Calibri"/>
              <a:ea typeface="맑은 고딕"/>
              <a:cs typeface="맑은 고딕"/>
            </a:endParaRPr>
          </a:p>
        </p:txBody>
      </p:sp>
      <p:sp>
        <p:nvSpPr>
          <p:cNvPr id="10" name="직사각형 45"/>
          <p:cNvSpPr/>
          <p:nvPr userDrawn="1"/>
        </p:nvSpPr>
        <p:spPr>
          <a:xfrm>
            <a:off x="-2297" y="138439"/>
            <a:ext cx="3226779" cy="645366"/>
          </a:xfrm>
          <a:prstGeom prst="rect">
            <a:avLst/>
          </a:prstGeom>
          <a:solidFill>
            <a:srgbClr val="000000">
              <a:alpha val="50980"/>
            </a:srgbClr>
          </a:solidFill>
          <a:ln w="12700" cap="flat" cmpd="sng" algn="ctr">
            <a:noFill/>
            <a:prstDash val="solid"/>
            <a:miter/>
          </a:ln>
          <a:effectLst/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<a:solidFill>
                <a:srgbClr val="ffffff"/>
              </a:solidFill>
              <a:latin typeface="한컴 윤고딕 230"/>
              <a:ea typeface="한컴 윤고딕 230"/>
            </a:endParaRPr>
          </a:p>
        </p:txBody>
      </p:sp>
      <p:cxnSp>
        <p:nvCxnSpPr>
          <p:cNvPr id="11" name="직선 연결선 46"/>
          <p:cNvCxnSpPr/>
          <p:nvPr userDrawn="1"/>
        </p:nvCxnSpPr>
        <p:spPr>
          <a:xfrm>
            <a:off x="6518627" y="1068753"/>
            <a:ext cx="2625368" cy="0"/>
          </a:xfrm>
          <a:prstGeom prst="line">
            <a:avLst/>
          </a:prstGeom>
          <a:noFill/>
          <a:ln w="635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</p:cxnSp>
      <p:sp>
        <p:nvSpPr>
          <p:cNvPr id="12" name="텍스트 개체 틀 4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7681" y="193676"/>
            <a:ext cx="3131364" cy="2308"/>
          </a:xfrm>
          <a:prstGeom prst="rect">
            <a:avLst/>
          </a:prstGeom>
        </p:spPr>
        <p:txBody>
          <a:bodyPr/>
          <a:lstStyle>
            <a:lvl1pPr>
              <a:defRPr b="1"/>
            </a:lvl1pPr>
            <a:lvl2pPr/>
            <a:lvl3pPr/>
            <a:lvl4pPr/>
            <a:lvl5pPr/>
            <a:lvl6pPr/>
            <a:lvl7pPr/>
            <a:lvl8pPr/>
            <a:lvl9pPr/>
          </a:lstStyle>
          <a:p>
            <a:pPr marL="0" lvl="0" indent="0" algn="ctr" defTabSz="685800" rtl="0" eaLnBrk="1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Arial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윤고딕 240"/>
                <a:ea typeface="한컴 윤고딕 240"/>
                <a:cs typeface="맑은 고딕"/>
              </a:rPr>
              <a:t>구강악안면외과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<a:solidFill>
                <a:srgbClr val="ffffff"/>
              </a:solidFill>
              <a:latin typeface="한컴 윤고딕 240"/>
              <a:ea typeface="한컴 윤고딕 240"/>
              <a:cs typeface="맑은 고딕"/>
            </a:endParaRPr>
          </a:p>
        </p:txBody>
      </p:sp>
      <p:cxnSp>
        <p:nvCxnSpPr>
          <p:cNvPr id="15" name="직선 연결선 46"/>
          <p:cNvCxnSpPr/>
          <p:nvPr userDrawn="1"/>
        </p:nvCxnSpPr>
        <p:spPr>
          <a:xfrm>
            <a:off x="6759194" y="783808"/>
            <a:ext cx="2625368" cy="0"/>
          </a:xfrm>
          <a:prstGeom prst="line">
            <a:avLst/>
          </a:prstGeom>
          <a:noFill/>
          <a:ln w="6350" cap="flat" cmpd="sng" algn="ctr">
            <a:solidFill>
              <a:srgbClr val="ffffff">
                <a:alpha val="100000"/>
              </a:srgbClr>
            </a:solidFill>
            <a:prstDash val="solid"/>
            <a:miter/>
          </a:ln>
        </p:spPr>
      </p:cxnSp>
      <p:pic>
        <p:nvPicPr>
          <p:cNvPr id="16" name="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6644204" y="85058"/>
            <a:ext cx="648294" cy="659870"/>
          </a:xfrm>
          <a:prstGeom prst="rect">
            <a:avLst/>
          </a:prstGeom>
        </p:spPr>
      </p:pic>
      <p:sp>
        <p:nvSpPr>
          <p:cNvPr id="17" name="TextBox 22"/>
          <p:cNvSpPr txBox="1"/>
          <p:nvPr userDrawn="1"/>
        </p:nvSpPr>
        <p:spPr>
          <a:xfrm>
            <a:off x="7230451" y="141586"/>
            <a:ext cx="1961609" cy="389909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p>
            <a:pPr marL="0" indent="0" algn="dist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800" b="1" i="0" u="none" strike="noStrike" kern="1200" cap="none" spc="-100" normalizeH="0" baseline="0" mc:Ignorable="hp" hp:hslEmbossed="0">
                <a:solidFill>
                  <a:srgbClr val="273d85"/>
                </a:solidFill>
                <a:latin typeface="맑은 고딕"/>
                <a:cs typeface="함초롬돋움"/>
              </a:rPr>
              <a:t>환자를 최우선으로 생각하</a:t>
            </a:r>
            <a:r>
              <a:rPr xmlns:mc="http://schemas.openxmlformats.org/markup-compatibility/2006" xmlns:hp="http://schemas.haansoft.com/office/presentation/8.0" kumimoji="0" lang="ko-KR" altLang="en-US" sz="800" b="1" i="0" u="none" strike="noStrike" kern="1200" cap="none" spc="0" normalizeH="0" baseline="0" mc:Ignorable="hp" hp:hslEmbossed="0">
                <a:solidFill>
                  <a:srgbClr val="273d85"/>
                </a:solidFill>
                <a:latin typeface="맑은 고딕"/>
                <a:cs typeface="함초롬돋움"/>
              </a:rPr>
              <a:t>는 </a:t>
            </a:r>
            <a:endParaRPr xmlns:mc="http://schemas.openxmlformats.org/markup-compatibility/2006" xmlns:hp="http://schemas.haansoft.com/office/presentation/8.0" kumimoji="0" lang="ko-KR" altLang="en-US" sz="800" b="1" i="0" u="none" strike="noStrike" kern="1200" cap="none" spc="0" normalizeH="0" baseline="0" mc:Ignorable="hp" hp:hslEmbossed="0">
              <a:solidFill>
                <a:srgbClr val="273d85"/>
              </a:solidFill>
              <a:latin typeface="맑은 고딕"/>
              <a:cs typeface="함초롬돋움"/>
            </a:endParaRPr>
          </a:p>
          <a:p>
            <a:pPr algn="dist" defTabSz="914400">
              <a:spcBef>
                <a:spcPts val="0"/>
              </a:spcBef>
              <a:buNone/>
              <a:defRPr/>
            </a:pPr>
            <a:r>
              <a:rPr lang="ko-KR" altLang="en-US" sz="1200" b="1">
                <a:solidFill>
                  <a:srgbClr val="273d85"/>
                </a:solidFill>
                <a:latin typeface="맑은 고딕"/>
                <a:cs typeface="함초롬돋움"/>
              </a:rPr>
              <a:t>국군수도치과병원</a:t>
            </a:r>
            <a:endParaRPr lang="ko-KR" altLang="en-US" sz="1200" b="1">
              <a:solidFill>
                <a:srgbClr val="273d85"/>
              </a:solidFill>
              <a:latin typeface="맑은 고딕"/>
              <a:cs typeface="함초롬돋움"/>
            </a:endParaRPr>
          </a:p>
        </p:txBody>
      </p:sp>
      <p:sp>
        <p:nvSpPr>
          <p:cNvPr id="19" name=""/>
          <p:cNvSpPr txBox="1"/>
          <p:nvPr userDrawn="1"/>
        </p:nvSpPr>
        <p:spPr>
          <a:xfrm>
            <a:off x="3218876" y="456722"/>
            <a:ext cx="302746" cy="395990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endParaRPr lang="en-US" altLang="ko-KR" sz="1300" b="1">
              <a:solidFill>
                <a:schemeClr val="lt1"/>
              </a:solidFill>
              <a:latin typeface="Franklin Gothic Medium"/>
              <a:ea typeface="+mn-ea"/>
              <a:cs typeface="+mn-cs"/>
            </a:endParaRPr>
          </a:p>
        </p:txBody>
      </p:sp>
      <p:sp>
        <p:nvSpPr>
          <p:cNvPr id="25" name=""/>
          <p:cNvSpPr>
            <a:spLocks noGrp="1"/>
          </p:cNvSpPr>
          <p:nvPr userDrawn="1">
            <p:ph sz="quarter" idx="14" hasCustomPrompt="1"/>
          </p:nvPr>
        </p:nvSpPr>
        <p:spPr>
          <a:xfrm>
            <a:off x="3295267" y="404887"/>
            <a:ext cx="3080041" cy="391880"/>
          </a:xfrm>
        </p:spPr>
        <p:txBody>
          <a:bodyPr/>
          <a:lstStyle>
            <a:lvl1pPr>
              <a:defRPr sz="1200" b="1">
                <a:solidFill>
                  <a:schemeClr val="lt1"/>
                </a:solidFill>
                <a:latin typeface="Franklin Gothic Medium"/>
              </a:defRPr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  <a:lvl6pPr>
              <a:defRPr b="1"/>
            </a:lvl6pPr>
            <a:lvl7pPr>
              <a:defRPr b="1"/>
            </a:lvl7pPr>
            <a:lvl8pPr>
              <a:defRPr b="1"/>
            </a:lvl8pPr>
            <a:lvl9pPr>
              <a:defRPr b="1"/>
            </a:lvl9pPr>
          </a:lstStyle>
          <a:p>
            <a:pPr marL="0" lvl="0" indent="0">
              <a:buNone/>
              <a:defRPr/>
            </a:pPr>
            <a:r>
              <a:rPr lang="en-US" altLang="ko-KR"/>
              <a:t>Oral and Maxillofacial Surgery</a:t>
            </a:r>
            <a:endParaRPr lang="en-US" altLang="ko-KR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814835" y="8648096"/>
            <a:ext cx="3802570" cy="496768"/>
          </a:xfrm>
        </p:spPr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2024-01-22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5568051" y="8648096"/>
            <a:ext cx="5160632" cy="49676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11679332" y="8648096"/>
            <a:ext cx="3802570" cy="496768"/>
          </a:xfrm>
        </p:spPr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814835" y="373657"/>
            <a:ext cx="14667064" cy="1555102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14835" y="2177143"/>
            <a:ext cx="14667064" cy="6157771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14835" y="8648096"/>
            <a:ext cx="3802570" cy="496768"/>
          </a:xfrm>
        </p:spPr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2024-01-22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5568051" y="8648096"/>
            <a:ext cx="5160632" cy="49676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1679332" y="8648096"/>
            <a:ext cx="3802570" cy="496768"/>
          </a:xfrm>
        </p:spPr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46"/>
          <p:cNvSpPr>
            <a:spLocks noGrp="1"/>
          </p:cNvSpPr>
          <p:nvPr>
            <p:ph type="body" sz="quarter" idx="13" hasCustomPrompt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ko-KR" altLang="en-US">
                <a:solidFill>
                  <a:schemeClr val="lt1"/>
                </a:solidFill>
                <a:latin typeface="한컴 윤고딕 240"/>
                <a:ea typeface="한컴 윤고딕 240"/>
                <a:cs typeface="+mn-cs"/>
              </a:rPr>
              <a:t>주간 진료일정표</a:t>
            </a:r>
            <a:endParaRPr lang="ko-KR" altLang="en-US">
              <a:solidFill>
                <a:schemeClr val="lt1"/>
              </a:solidFill>
              <a:latin typeface="한컴 윤고딕 240"/>
              <a:ea typeface="한컴 윤고딕 240"/>
              <a:cs typeface="+mn-cs"/>
            </a:endParaRPr>
          </a:p>
        </p:txBody>
      </p:sp>
      <p:sp>
        <p:nvSpPr>
          <p:cNvPr id="3" name=""/>
          <p:cNvSpPr>
            <a:spLocks noGrp="1"/>
          </p:cNvSpPr>
          <p:nvPr>
            <p:ph sz="quarter" idx="14" hasCustomPrompt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altLang="ko-KR"/>
              <a:t>Weekly Schedule</a:t>
            </a:r>
            <a:endParaRPr lang="en-US" altLang="ko-KR"/>
          </a:p>
        </p:txBody>
      </p:sp>
      <p:graphicFrame>
        <p:nvGraphicFramePr>
          <p:cNvPr id="43" name=""/>
          <p:cNvGraphicFramePr>
            <a:graphicFrameLocks noGrp="1"/>
          </p:cNvGraphicFramePr>
          <p:nvPr/>
        </p:nvGraphicFramePr>
        <p:xfrm>
          <a:off x="143508" y="836712"/>
          <a:ext cx="8853687" cy="5688600"/>
        </p:xfrm>
        <a:graphic>
          <a:graphicData uri="http://schemas.openxmlformats.org/drawingml/2006/table">
            <a:tbl>
              <a:tblPr firstRow="1" bandRow="1"/>
              <a:tblGrid>
                <a:gridCol w="1210698"/>
                <a:gridCol w="775522"/>
                <a:gridCol w="1362075"/>
                <a:gridCol w="1377989"/>
                <a:gridCol w="1371425"/>
                <a:gridCol w="1377989"/>
                <a:gridCol w="1377989"/>
              </a:tblGrid>
              <a:tr h="149700">
                <a:tc rowSpan="2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진료</a:t>
                      </a:r>
                      <a:r>
                        <a:rPr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과</a:t>
                      </a:r>
                      <a:endParaRPr sz="900" b="1" kern="11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rowSpan="2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구 분</a:t>
                      </a:r>
                      <a:endParaRPr sz="900" b="1" kern="11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gridSpan="5"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2</a:t>
                      </a:r>
                      <a:r>
                        <a:rPr lang="ko-KR" alt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월 </a:t>
                      </a:r>
                      <a:r>
                        <a:rPr lang="en-US" altLang="ko-KR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2</a:t>
                      </a:r>
                      <a:r>
                        <a:rPr lang="ko-KR" alt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주차</a:t>
                      </a:r>
                      <a:endParaRPr lang="ko-KR" altLang="en-US" sz="900" b="1" kern="11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h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2.10</a:t>
                      </a:r>
                      <a:r>
                        <a:rPr 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월)</a:t>
                      </a:r>
                      <a:endParaRPr lang="EN-US" sz="900" b="1" kern="11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2.11</a:t>
                      </a:r>
                      <a:r>
                        <a:rPr 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(화)</a:t>
                      </a:r>
                      <a:endParaRPr lang="EN-US" sz="900" b="1" kern="11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900" b="1" kern="1100" spc="0">
                          <a:solidFill>
                            <a:schemeClr val="tx1"/>
                          </a:solidFill>
                          <a:latin typeface="돋움"/>
                          <a:ea typeface="+mj-ea"/>
                        </a:rPr>
                        <a:t>2.12</a:t>
                      </a:r>
                      <a:r>
                        <a:rPr lang="EN-US" sz="900" b="1" kern="1100" spc="0">
                          <a:solidFill>
                            <a:schemeClr val="tx1"/>
                          </a:solidFill>
                          <a:latin typeface="돋움"/>
                          <a:ea typeface="+mj-ea"/>
                        </a:rPr>
                        <a:t>(수)</a:t>
                      </a:r>
                      <a:endParaRPr lang="EN-US" sz="900" b="1" kern="1100" spc="0">
                        <a:solidFill>
                          <a:schemeClr val="tx1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2.13(</a:t>
                      </a:r>
                      <a:r>
                        <a:rPr 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목)</a:t>
                      </a:r>
                      <a:endParaRPr lang="EN-US" sz="900" b="1" kern="11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2.14</a:t>
                      </a:r>
                      <a:r>
                        <a:rPr lang="EN-US" sz="900" b="1" kern="11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(금)</a:t>
                      </a:r>
                      <a:endParaRPr lang="EN-US" sz="900" b="1" kern="11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</a:tr>
              <a:tr h="149700">
                <a:tc rowSpan="12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구강</a:t>
                      </a: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악안면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외상클리닉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rowSpan="6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오전</a:t>
                      </a: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최한솔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최한솔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신경수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신경수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신경수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김정원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김정원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김정원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6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오후</a:t>
                      </a: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최한솔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최한솔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신경수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신경수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신경수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신승우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이환규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김정원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김정원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김정원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심호연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rowSpan="6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턱관절통증클리닉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rowSpan="3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오전</a:t>
                      </a: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전영우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전영우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전영우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3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오후</a:t>
                      </a: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가급 이지영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전영우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전영우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전영우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중령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(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진</a:t>
                      </a:r>
                      <a:r>
                        <a:rPr lang="en-US" altLang="ko-KR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)</a:t>
                      </a: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 박근정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rowSpan="4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임플란트클리닉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rowSpan="2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오전</a:t>
                      </a: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김건민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오후</a:t>
                      </a: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류동수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김건민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rowSpan="14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다학제진료클리닉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rowSpan="7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</a:t>
                      </a: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</a:rPr>
                        <a:t>전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소령 황석하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소령 황석하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소령 황석하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박인성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박인성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박인성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이성민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이성민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대령 권동주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대령 권동주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최진욱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최진욱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rowSpan="7">
                  <a:txBody>
                    <a:bodyPr vert="horz" wrap="square" lIns="0" tIns="0" rIns="0" bIns="0" anchor="ctr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오</a:t>
                      </a:r>
                      <a:r>
                        <a:rPr lang="ko-KR" altLang="en-US" sz="900" b="1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후</a:t>
                      </a:r>
                      <a:endParaRPr lang="ko-KR" altLang="en-US" sz="900" b="1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소령 황석하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소령 황석하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소령 황석하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박인성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박인성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박인성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wrap="square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유성근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91440" tIns="18002" rIns="91440" bIns="18002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91440" marR="91440" marT="18002" marB="18002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이성민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b="0" kern="12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이성민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  <a:ea typeface="+mj-ea"/>
                        </a:rPr>
                        <a:t>대위 이성민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대령 권동주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대령 권동주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  <a:ea typeface="+mj-ea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대령 권동주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중령 이찬현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49700"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 vMerge="1">
                  <a:txBody>
                    <a:bodyPr vert="horz" wrap="square" lIns="0" tIns="0" rIns="0" bIns="0" anchor="ctr" anchorCtr="0">
                      <a:spAutoFit/>
                    </a:bodyPr>
                    <a:p>
                      <a:pPr>
                        <a:defRPr/>
                      </a:pPr>
                      <a:endParaRPr lang="ko-KR" altLang="en-US"/>
                    </a:p>
                  </a:txBody>
                  <a:tcPr marL="0" marR="0" marT="0" marB="0" anchor="ctr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e5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최진욱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spc="0">
                          <a:solidFill>
                            <a:srgbClr val="000000"/>
                          </a:solidFill>
                          <a:latin typeface="돋움"/>
                        </a:rPr>
                        <a:t>대위 최진욱</a:t>
                      </a: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0" tIns="0" rIns="0" bIns="0" anchor="b" anchorCtr="0">
                      <a:spAutoFit/>
                    </a:bodyPr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spc="0">
                        <a:solidFill>
                          <a:srgbClr val="000000"/>
                        </a:solidFill>
                        <a:latin typeface="돋움"/>
                      </a:endParaRPr>
                    </a:p>
                  </a:txBody>
                  <a:tcPr marL="0" marR="0" marT="0" marB="0" anchor="b">
                    <a:lnL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905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44" name=""/>
          <p:cNvSpPr txBox="1"/>
          <p:nvPr/>
        </p:nvSpPr>
        <p:spPr>
          <a:xfrm>
            <a:off x="6444208" y="642940"/>
            <a:ext cx="2973782" cy="193772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국군수도병원 홈페이지</a:t>
            </a:r>
            <a:r>
              <a:rPr lang="en-US" altLang="ko-KR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[</a:t>
            </a:r>
            <a:r>
              <a:rPr lang="ko-KR" altLang="en-US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진료안내</a:t>
            </a:r>
            <a:r>
              <a:rPr lang="en-US" altLang="ko-KR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-</a:t>
            </a:r>
            <a:r>
              <a:rPr lang="ko-KR" altLang="en-US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진료스케쥴</a:t>
            </a:r>
            <a:r>
              <a:rPr lang="en-US" altLang="ko-KR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]</a:t>
            </a:r>
            <a:r>
              <a:rPr lang="ko-KR" altLang="en-US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에서도 확인 가능합니다</a:t>
            </a:r>
            <a:r>
              <a:rPr lang="en-US" altLang="ko-KR" sz="700">
                <a:solidFill>
                  <a:schemeClr val="dk1"/>
                </a:solidFill>
                <a:latin typeface="한컴 윤고딕 240"/>
                <a:ea typeface="한컴 윤고딕 240"/>
                <a:cs typeface="+mn-cs"/>
              </a:rPr>
              <a:t>.</a:t>
            </a:r>
            <a:endParaRPr lang="en-US" altLang="ko-KR" sz="700">
              <a:solidFill>
                <a:schemeClr val="dk1"/>
              </a:solidFill>
              <a:latin typeface="한컴 윤고딕 240"/>
              <a:ea typeface="한컴 윤고딕 240"/>
              <a:cs typeface="+mn-cs"/>
            </a:endParaRPr>
          </a:p>
        </p:txBody>
      </p:sp>
      <p:sp>
        <p:nvSpPr>
          <p:cNvPr id="45" name=""/>
          <p:cNvSpPr txBox="1"/>
          <p:nvPr/>
        </p:nvSpPr>
        <p:spPr>
          <a:xfrm>
            <a:off x="9756577" y="5381595"/>
            <a:ext cx="2736303" cy="207675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900" spc="0">
              <a:solidFill>
                <a:srgbClr val="000000"/>
              </a:solidFill>
              <a:latin typeface="돋움"/>
            </a:endParaRPr>
          </a:p>
        </p:txBody>
      </p:sp>
      <p:sp>
        <p:nvSpPr>
          <p:cNvPr id="46" name=""/>
          <p:cNvSpPr txBox="1"/>
          <p:nvPr/>
        </p:nvSpPr>
        <p:spPr>
          <a:xfrm>
            <a:off x="4782691" y="6612210"/>
            <a:ext cx="4346386" cy="215310"/>
          </a:xfrm>
          <a:prstGeom prst="rect">
            <a:avLst/>
          </a:prstGeom>
        </p:spPr>
        <p:txBody>
          <a:bodyPr wrap="none">
            <a:spAutoFit/>
          </a:bodyPr>
          <a:p>
            <a:pPr algn="r">
              <a:defRPr/>
            </a:pPr>
            <a:r>
              <a:rPr lang="ko-KR" altLang="en-US" sz="900"/>
              <a:t>지휘부는 전문분과에 따라 턱관절통증클리닉과 다학제클리닉에 안내되어 있습니다</a:t>
            </a:r>
            <a:endParaRPr lang="en-US" altLang="ko-KR" sz="9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265</ep:Words>
  <ep:PresentationFormat>화면 슬라이드 쇼(4:3)</ep:PresentationFormat>
  <ep:Paragraphs>4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테마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2017-12-26T07:58:58.000</dcterms:created>
  <dc:creator>Windows 사용자</dc:creator>
  <cp:lastModifiedBy>USER</cp:lastModifiedBy>
  <dcterms:modified xsi:type="dcterms:W3CDTF">2025-02-07T01:03:00.986</dcterms:modified>
  <cp:revision>1132</cp:revision>
  <dc:title>PowerPoint 프레젠테이션</dc:title>
  <cp:version/>
</cp:coreProperties>
</file>